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2"/>
  </p:notesMasterIdLst>
  <p:sldIdLst>
    <p:sldId id="289" r:id="rId2"/>
    <p:sldId id="256" r:id="rId3"/>
    <p:sldId id="257" r:id="rId4"/>
    <p:sldId id="258" r:id="rId5"/>
    <p:sldId id="259" r:id="rId6"/>
    <p:sldId id="290" r:id="rId7"/>
    <p:sldId id="292" r:id="rId8"/>
    <p:sldId id="293" r:id="rId9"/>
    <p:sldId id="294" r:id="rId10"/>
    <p:sldId id="295" r:id="rId11"/>
    <p:sldId id="291" r:id="rId12"/>
    <p:sldId id="260" r:id="rId13"/>
    <p:sldId id="261" r:id="rId14"/>
    <p:sldId id="262" r:id="rId15"/>
    <p:sldId id="263" r:id="rId16"/>
    <p:sldId id="264" r:id="rId17"/>
    <p:sldId id="265" r:id="rId18"/>
    <p:sldId id="266" r:id="rId19"/>
    <p:sldId id="267" r:id="rId20"/>
    <p:sldId id="268" r:id="rId21"/>
    <p:sldId id="270" r:id="rId22"/>
    <p:sldId id="271" r:id="rId23"/>
    <p:sldId id="269" r:id="rId24"/>
    <p:sldId id="272" r:id="rId25"/>
    <p:sldId id="285" r:id="rId26"/>
    <p:sldId id="274" r:id="rId27"/>
    <p:sldId id="273" r:id="rId28"/>
    <p:sldId id="287" r:id="rId29"/>
    <p:sldId id="275" r:id="rId30"/>
    <p:sldId id="276" r:id="rId31"/>
    <p:sldId id="277" r:id="rId32"/>
    <p:sldId id="278" r:id="rId33"/>
    <p:sldId id="279" r:id="rId34"/>
    <p:sldId id="280" r:id="rId35"/>
    <p:sldId id="281" r:id="rId36"/>
    <p:sldId id="282" r:id="rId37"/>
    <p:sldId id="283" r:id="rId38"/>
    <p:sldId id="286" r:id="rId39"/>
    <p:sldId id="284" r:id="rId40"/>
    <p:sldId id="28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660"/>
  </p:normalViewPr>
  <p:slideViewPr>
    <p:cSldViewPr snapToGrid="0">
      <p:cViewPr varScale="1">
        <p:scale>
          <a:sx n="68" d="100"/>
          <a:sy n="68" d="100"/>
        </p:scale>
        <p:origin x="8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6152C-854A-43C3-8D25-5F4979085107}" type="datetimeFigureOut">
              <a:rPr lang="LID4096" smtClean="0"/>
              <a:t>11/30/2024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D6EEF-0DA1-466A-8D8F-0B52F9E78040}" type="slidenum">
              <a:rPr lang="LID4096" smtClean="0"/>
              <a:t>‹#›</a:t>
            </a:fld>
            <a:endParaRPr lang="LID4096"/>
          </a:p>
        </p:txBody>
      </p:sp>
    </p:spTree>
    <p:extLst>
      <p:ext uri="{BB962C8B-B14F-4D97-AF65-F5344CB8AC3E}">
        <p14:creationId xmlns:p14="http://schemas.microsoft.com/office/powerpoint/2010/main" val="342208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1607535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2575772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86325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378928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3682081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481913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1666551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25075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43167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388922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142869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65864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375986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115275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222620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A64A6B-D1A1-4C2B-89D9-34964BD74712}" type="datetimeFigureOut">
              <a:rPr lang="LID4096" smtClean="0"/>
              <a:t>11/30/2024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398234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FA64A6B-D1A1-4C2B-89D9-34964BD74712}" type="datetimeFigureOut">
              <a:rPr lang="LID4096" smtClean="0"/>
              <a:t>11/30/2024</a:t>
            </a:fld>
            <a:endParaRPr lang="LID4096"/>
          </a:p>
        </p:txBody>
      </p:sp>
      <p:sp>
        <p:nvSpPr>
          <p:cNvPr id="6" name="Footer Placeholder 5"/>
          <p:cNvSpPr>
            <a:spLocks noGrp="1"/>
          </p:cNvSpPr>
          <p:nvPr>
            <p:ph type="ftr" sz="quarter" idx="11"/>
          </p:nvPr>
        </p:nvSpPr>
        <p:spPr>
          <a:xfrm>
            <a:off x="1141412" y="5883275"/>
            <a:ext cx="5105400" cy="365125"/>
          </a:xfrm>
        </p:spPr>
        <p:txBody>
          <a:bodyPr/>
          <a:lstStyle/>
          <a:p>
            <a:endParaRPr lang="LID4096"/>
          </a:p>
        </p:txBody>
      </p:sp>
      <p:sp>
        <p:nvSpPr>
          <p:cNvPr id="7" name="Slide Number Placeholder 6"/>
          <p:cNvSpPr>
            <a:spLocks noGrp="1"/>
          </p:cNvSpPr>
          <p:nvPr>
            <p:ph type="sldNum" sz="quarter" idx="12"/>
          </p:nvPr>
        </p:nvSpPr>
        <p:spPr>
          <a:xfrm>
            <a:off x="10742612" y="5883275"/>
            <a:ext cx="322567" cy="365125"/>
          </a:xfrm>
        </p:spPr>
        <p:txBody>
          <a:bodyPr/>
          <a:lstStyle/>
          <a:p>
            <a:fld id="{1585641A-070D-4989-833A-C7D80D5E2213}" type="slidenum">
              <a:rPr lang="LID4096" smtClean="0"/>
              <a:t>‹#›</a:t>
            </a:fld>
            <a:endParaRPr lang="LID4096"/>
          </a:p>
        </p:txBody>
      </p:sp>
    </p:spTree>
    <p:extLst>
      <p:ext uri="{BB962C8B-B14F-4D97-AF65-F5344CB8AC3E}">
        <p14:creationId xmlns:p14="http://schemas.microsoft.com/office/powerpoint/2010/main" val="79972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FA64A6B-D1A1-4C2B-89D9-34964BD74712}" type="datetimeFigureOut">
              <a:rPr lang="LID4096" smtClean="0"/>
              <a:t>11/30/2024</a:t>
            </a:fld>
            <a:endParaRPr lang="LID4096"/>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LID4096"/>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585641A-070D-4989-833A-C7D80D5E2213}" type="slidenum">
              <a:rPr lang="LID4096" smtClean="0"/>
              <a:t>‹#›</a:t>
            </a:fld>
            <a:endParaRPr lang="LID4096"/>
          </a:p>
        </p:txBody>
      </p:sp>
    </p:spTree>
    <p:extLst>
      <p:ext uri="{BB962C8B-B14F-4D97-AF65-F5344CB8AC3E}">
        <p14:creationId xmlns:p14="http://schemas.microsoft.com/office/powerpoint/2010/main" val="304871821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 cake, indoor, decorated&#10;&#10;Description automatically generated">
            <a:extLst>
              <a:ext uri="{FF2B5EF4-FFF2-40B4-BE49-F238E27FC236}">
                <a16:creationId xmlns:a16="http://schemas.microsoft.com/office/drawing/2014/main" id="{66F1F168-06F8-4C4E-8345-C31E1E97B253}"/>
              </a:ext>
            </a:extLst>
          </p:cNvPr>
          <p:cNvPicPr>
            <a:picLocks noChangeAspect="1"/>
          </p:cNvPicPr>
          <p:nvPr/>
        </p:nvPicPr>
        <p:blipFill rotWithShape="1">
          <a:blip r:embed="rId2"/>
          <a:srcRect t="17366" b="7131"/>
          <a:stretch/>
        </p:blipFill>
        <p:spPr>
          <a:xfrm>
            <a:off x="20" y="10"/>
            <a:ext cx="12191980" cy="6857990"/>
          </a:xfrm>
          <a:prstGeom prst="rect">
            <a:avLst/>
          </a:prstGeom>
        </p:spPr>
      </p:pic>
    </p:spTree>
    <p:extLst>
      <p:ext uri="{BB962C8B-B14F-4D97-AF65-F5344CB8AC3E}">
        <p14:creationId xmlns:p14="http://schemas.microsoft.com/office/powerpoint/2010/main" val="283398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8E9C-CE3C-6580-A4E0-71FACAB85F71}"/>
              </a:ext>
            </a:extLst>
          </p:cNvPr>
          <p:cNvSpPr>
            <a:spLocks noGrp="1"/>
          </p:cNvSpPr>
          <p:nvPr>
            <p:ph type="title"/>
          </p:nvPr>
        </p:nvSpPr>
        <p:spPr>
          <a:xfrm>
            <a:off x="1128158" y="619539"/>
            <a:ext cx="3549121" cy="1371600"/>
          </a:xfrm>
        </p:spPr>
        <p:txBody>
          <a:bodyPr/>
          <a:lstStyle/>
          <a:p>
            <a:r>
              <a:rPr lang="en-US" dirty="0"/>
              <a:t>Learnability</a:t>
            </a:r>
            <a:endParaRPr lang="LID4096" dirty="0"/>
          </a:p>
        </p:txBody>
      </p:sp>
      <p:pic>
        <p:nvPicPr>
          <p:cNvPr id="5" name="Content Placeholder 4">
            <a:extLst>
              <a:ext uri="{FF2B5EF4-FFF2-40B4-BE49-F238E27FC236}">
                <a16:creationId xmlns:a16="http://schemas.microsoft.com/office/drawing/2014/main" id="{944ECF46-D96E-5564-F1DB-ADC970CBFE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213818" y="1167840"/>
            <a:ext cx="5723589" cy="4065120"/>
          </a:xfrm>
          <a:prstGeom prst="rect">
            <a:avLst/>
          </a:prstGeom>
          <a:noFill/>
          <a:ln>
            <a:noFill/>
          </a:ln>
        </p:spPr>
      </p:pic>
      <p:sp>
        <p:nvSpPr>
          <p:cNvPr id="4" name="Text Placeholder 3">
            <a:extLst>
              <a:ext uri="{FF2B5EF4-FFF2-40B4-BE49-F238E27FC236}">
                <a16:creationId xmlns:a16="http://schemas.microsoft.com/office/drawing/2014/main" id="{25281A7E-B5AE-FAD4-0D61-D9CAA090D36D}"/>
              </a:ext>
            </a:extLst>
          </p:cNvPr>
          <p:cNvSpPr>
            <a:spLocks noGrp="1"/>
          </p:cNvSpPr>
          <p:nvPr>
            <p:ph type="body" sz="half" idx="2"/>
          </p:nvPr>
        </p:nvSpPr>
        <p:spPr>
          <a:xfrm>
            <a:off x="1254593" y="2514600"/>
            <a:ext cx="3549121" cy="1828800"/>
          </a:xfrm>
        </p:spPr>
        <p:txBody>
          <a:bodyPr>
            <a:noAutofit/>
          </a:bodyPr>
          <a:lstStyle/>
          <a:p>
            <a:pPr algn="just"/>
            <a:r>
              <a:rPr lang="en-US" sz="2000" dirty="0"/>
              <a:t>The interface that we have designed is itself learnable every single entity is separately mentioned and there is no double meaning words or images which will make the user in doubt.</a:t>
            </a:r>
            <a:endParaRPr lang="LID4096" sz="2000" dirty="0"/>
          </a:p>
        </p:txBody>
      </p:sp>
    </p:spTree>
    <p:extLst>
      <p:ext uri="{BB962C8B-B14F-4D97-AF65-F5344CB8AC3E}">
        <p14:creationId xmlns:p14="http://schemas.microsoft.com/office/powerpoint/2010/main" val="217595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7B3A45-E199-9A96-EE58-E0E705941513}"/>
              </a:ext>
            </a:extLst>
          </p:cNvPr>
          <p:cNvSpPr>
            <a:spLocks noGrp="1"/>
          </p:cNvSpPr>
          <p:nvPr>
            <p:ph type="title"/>
          </p:nvPr>
        </p:nvSpPr>
        <p:spPr>
          <a:xfrm>
            <a:off x="1141411" y="420757"/>
            <a:ext cx="3549121" cy="1371600"/>
          </a:xfrm>
        </p:spPr>
        <p:txBody>
          <a:bodyPr/>
          <a:lstStyle/>
          <a:p>
            <a:r>
              <a:rPr lang="en-US" dirty="0"/>
              <a:t>Feedback</a:t>
            </a:r>
            <a:endParaRPr lang="LID4096" dirty="0"/>
          </a:p>
        </p:txBody>
      </p:sp>
      <p:pic>
        <p:nvPicPr>
          <p:cNvPr id="4" name="Content Placeholder 3">
            <a:extLst>
              <a:ext uri="{FF2B5EF4-FFF2-40B4-BE49-F238E27FC236}">
                <a16:creationId xmlns:a16="http://schemas.microsoft.com/office/drawing/2014/main" id="{877FF088-EA63-14FA-7DCB-16BEE8294AEC}"/>
              </a:ext>
            </a:extLst>
          </p:cNvPr>
          <p:cNvPicPr>
            <a:picLocks noGrp="1" noChangeAspect="1"/>
          </p:cNvPicPr>
          <p:nvPr>
            <p:ph idx="1"/>
          </p:nvPr>
        </p:nvPicPr>
        <p:blipFill>
          <a:blip r:embed="rId2"/>
          <a:stretch>
            <a:fillRect/>
          </a:stretch>
        </p:blipFill>
        <p:spPr>
          <a:xfrm>
            <a:off x="5103813" y="1049809"/>
            <a:ext cx="5943600" cy="4301182"/>
          </a:xfrm>
        </p:spPr>
      </p:pic>
      <p:sp>
        <p:nvSpPr>
          <p:cNvPr id="2" name="Text Placeholder 1">
            <a:extLst>
              <a:ext uri="{FF2B5EF4-FFF2-40B4-BE49-F238E27FC236}">
                <a16:creationId xmlns:a16="http://schemas.microsoft.com/office/drawing/2014/main" id="{3D0E5EE3-4960-6D71-CC4C-0A879B13A664}"/>
              </a:ext>
            </a:extLst>
          </p:cNvPr>
          <p:cNvSpPr>
            <a:spLocks noGrp="1"/>
          </p:cNvSpPr>
          <p:nvPr>
            <p:ph type="body" sz="half" idx="2"/>
          </p:nvPr>
        </p:nvSpPr>
        <p:spPr>
          <a:xfrm>
            <a:off x="1141411" y="2030895"/>
            <a:ext cx="3549121" cy="3720548"/>
          </a:xfrm>
        </p:spPr>
        <p:txBody>
          <a:bodyPr>
            <a:normAutofit fontScale="77500" lnSpcReduction="20000"/>
          </a:bodyPr>
          <a:lstStyle/>
          <a:p>
            <a:pPr algn="just"/>
            <a:r>
              <a:rPr lang="en-US" sz="2900" dirty="0"/>
              <a:t>T</a:t>
            </a:r>
            <a:r>
              <a:rPr lang="en-US" sz="2800" dirty="0"/>
              <a:t>he program meets the feedback user interface principle; in response to a user action, the system provides feedback, allowing the user to confirm that the action was </a:t>
            </a:r>
            <a:r>
              <a:rPr lang="en-US" sz="2600" dirty="0"/>
              <a:t>carried</a:t>
            </a:r>
            <a:r>
              <a:rPr lang="en-US" sz="2800" dirty="0"/>
              <a:t> out. As an example, in the menu, if the user points on any button it will perform a hovering effect and change its color.</a:t>
            </a:r>
            <a:endParaRPr lang="LID4096" sz="2800" dirty="0"/>
          </a:p>
          <a:p>
            <a:endParaRPr lang="LID4096" dirty="0"/>
          </a:p>
        </p:txBody>
      </p:sp>
    </p:spTree>
    <p:extLst>
      <p:ext uri="{BB962C8B-B14F-4D97-AF65-F5344CB8AC3E}">
        <p14:creationId xmlns:p14="http://schemas.microsoft.com/office/powerpoint/2010/main" val="260135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C1FC-2AF3-098B-6F7D-7ED320917C29}"/>
              </a:ext>
            </a:extLst>
          </p:cNvPr>
          <p:cNvSpPr>
            <a:spLocks noGrp="1"/>
          </p:cNvSpPr>
          <p:nvPr>
            <p:ph type="title"/>
          </p:nvPr>
        </p:nvSpPr>
        <p:spPr>
          <a:xfrm>
            <a:off x="1683171" y="3024632"/>
            <a:ext cx="8825657" cy="808736"/>
          </a:xfrm>
        </p:spPr>
        <p:txBody>
          <a:bodyPr/>
          <a:lstStyle/>
          <a:p>
            <a:pPr algn="ctr"/>
            <a:r>
              <a:rPr lang="en-US" dirty="0"/>
              <a:t>DESIGN SCREENSHOTS</a:t>
            </a:r>
            <a:endParaRPr lang="LID4096" dirty="0"/>
          </a:p>
        </p:txBody>
      </p:sp>
    </p:spTree>
    <p:extLst>
      <p:ext uri="{BB962C8B-B14F-4D97-AF65-F5344CB8AC3E}">
        <p14:creationId xmlns:p14="http://schemas.microsoft.com/office/powerpoint/2010/main" val="1891233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EEA46-6367-9A79-3303-A98853E33140}"/>
              </a:ext>
            </a:extLst>
          </p:cNvPr>
          <p:cNvSpPr>
            <a:spLocks noGrp="1"/>
          </p:cNvSpPr>
          <p:nvPr>
            <p:ph type="title"/>
          </p:nvPr>
        </p:nvSpPr>
        <p:spPr>
          <a:xfrm>
            <a:off x="1143001" y="0"/>
            <a:ext cx="9905998" cy="1905000"/>
          </a:xfrm>
        </p:spPr>
        <p:txBody>
          <a:bodyPr/>
          <a:lstStyle/>
          <a:p>
            <a:r>
              <a:rPr lang="en-US" dirty="0"/>
              <a:t>LANDING PAGE</a:t>
            </a:r>
            <a:endParaRPr lang="LID4096" dirty="0"/>
          </a:p>
        </p:txBody>
      </p:sp>
      <p:pic>
        <p:nvPicPr>
          <p:cNvPr id="6" name="Content Placeholder 5">
            <a:extLst>
              <a:ext uri="{FF2B5EF4-FFF2-40B4-BE49-F238E27FC236}">
                <a16:creationId xmlns:a16="http://schemas.microsoft.com/office/drawing/2014/main" id="{1B495972-9914-12D4-4B04-1CBE95A2082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9336" y="1245706"/>
            <a:ext cx="7448822" cy="5337821"/>
          </a:xfrm>
          <a:prstGeom prst="rect">
            <a:avLst/>
          </a:prstGeom>
          <a:noFill/>
          <a:ln>
            <a:noFill/>
          </a:ln>
        </p:spPr>
      </p:pic>
    </p:spTree>
    <p:extLst>
      <p:ext uri="{BB962C8B-B14F-4D97-AF65-F5344CB8AC3E}">
        <p14:creationId xmlns:p14="http://schemas.microsoft.com/office/powerpoint/2010/main" val="27395516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8B9710C-F017-050F-327D-C1D1C3DEF33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5376"/>
          <a:stretch/>
        </p:blipFill>
        <p:spPr bwMode="auto">
          <a:xfrm>
            <a:off x="4439040" y="310853"/>
            <a:ext cx="3008681" cy="63124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67054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905000"/>
          </a:xfrm>
        </p:spPr>
        <p:txBody>
          <a:bodyPr/>
          <a:lstStyle/>
          <a:p>
            <a:r>
              <a:rPr lang="en-US" dirty="0"/>
              <a:t>SHIRTS</a:t>
            </a:r>
            <a:endParaRPr lang="LID4096" dirty="0"/>
          </a:p>
        </p:txBody>
      </p:sp>
      <p:pic>
        <p:nvPicPr>
          <p:cNvPr id="5" name="Content Placeholder 4">
            <a:extLst>
              <a:ext uri="{FF2B5EF4-FFF2-40B4-BE49-F238E27FC236}">
                <a16:creationId xmlns:a16="http://schemas.microsoft.com/office/drawing/2014/main" id="{6ADA00D3-E18D-8C1F-FE27-08D01FB24DF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05768" y="1441396"/>
            <a:ext cx="7256689" cy="5160313"/>
          </a:xfrm>
        </p:spPr>
      </p:pic>
    </p:spTree>
    <p:extLst>
      <p:ext uri="{BB962C8B-B14F-4D97-AF65-F5344CB8AC3E}">
        <p14:creationId xmlns:p14="http://schemas.microsoft.com/office/powerpoint/2010/main" val="286728086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656522"/>
          </a:xfrm>
        </p:spPr>
        <p:txBody>
          <a:bodyPr/>
          <a:lstStyle/>
          <a:p>
            <a:r>
              <a:rPr lang="en-US" dirty="0"/>
              <a:t>JACKETS</a:t>
            </a:r>
            <a:endParaRPr lang="LID4096" dirty="0"/>
          </a:p>
        </p:txBody>
      </p:sp>
      <p:pic>
        <p:nvPicPr>
          <p:cNvPr id="5" name="Content Placeholder 4">
            <a:extLst>
              <a:ext uri="{FF2B5EF4-FFF2-40B4-BE49-F238E27FC236}">
                <a16:creationId xmlns:a16="http://schemas.microsoft.com/office/drawing/2014/main" id="{13A8C52A-EEE1-4568-1375-2ECA759CEE39}"/>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791062" y="1415143"/>
            <a:ext cx="7259772" cy="5162505"/>
          </a:xfrm>
        </p:spPr>
      </p:pic>
    </p:spTree>
    <p:extLst>
      <p:ext uri="{BB962C8B-B14F-4D97-AF65-F5344CB8AC3E}">
        <p14:creationId xmlns:p14="http://schemas.microsoft.com/office/powerpoint/2010/main" val="385564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616765"/>
          </a:xfrm>
        </p:spPr>
        <p:txBody>
          <a:bodyPr/>
          <a:lstStyle/>
          <a:p>
            <a:r>
              <a:rPr lang="en-US" dirty="0"/>
              <a:t>JEANS</a:t>
            </a:r>
            <a:endParaRPr lang="LID4096" dirty="0"/>
          </a:p>
        </p:txBody>
      </p:sp>
      <p:pic>
        <p:nvPicPr>
          <p:cNvPr id="5" name="Content Placeholder 4">
            <a:extLst>
              <a:ext uri="{FF2B5EF4-FFF2-40B4-BE49-F238E27FC236}">
                <a16:creationId xmlns:a16="http://schemas.microsoft.com/office/drawing/2014/main" id="{FD96BCD5-EA68-18F5-BCC1-74918D12160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2868" y="1456027"/>
            <a:ext cx="7177966" cy="5104332"/>
          </a:xfrm>
        </p:spPr>
      </p:pic>
    </p:spTree>
    <p:extLst>
      <p:ext uri="{BB962C8B-B14F-4D97-AF65-F5344CB8AC3E}">
        <p14:creationId xmlns:p14="http://schemas.microsoft.com/office/powerpoint/2010/main" val="737888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494183"/>
          </a:xfrm>
        </p:spPr>
        <p:txBody>
          <a:bodyPr/>
          <a:lstStyle/>
          <a:p>
            <a:r>
              <a:rPr lang="en-US" dirty="0"/>
              <a:t>GLASSES</a:t>
            </a:r>
            <a:endParaRPr lang="LID4096" dirty="0"/>
          </a:p>
        </p:txBody>
      </p:sp>
      <p:pic>
        <p:nvPicPr>
          <p:cNvPr id="5" name="Content Placeholder 4">
            <a:extLst>
              <a:ext uri="{FF2B5EF4-FFF2-40B4-BE49-F238E27FC236}">
                <a16:creationId xmlns:a16="http://schemas.microsoft.com/office/drawing/2014/main" id="{C1F2378C-81B8-C0FE-ECD1-E37B3902C2E9}"/>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18919" y="1262587"/>
            <a:ext cx="7231915" cy="5142695"/>
          </a:xfrm>
        </p:spPr>
      </p:pic>
    </p:spTree>
    <p:extLst>
      <p:ext uri="{BB962C8B-B14F-4D97-AF65-F5344CB8AC3E}">
        <p14:creationId xmlns:p14="http://schemas.microsoft.com/office/powerpoint/2010/main" val="15820462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328057"/>
          </a:xfrm>
        </p:spPr>
        <p:txBody>
          <a:bodyPr/>
          <a:lstStyle/>
          <a:p>
            <a:r>
              <a:rPr lang="en-US" dirty="0"/>
              <a:t>SHOES</a:t>
            </a:r>
            <a:endParaRPr lang="LID4096" dirty="0"/>
          </a:p>
        </p:txBody>
      </p:sp>
      <p:pic>
        <p:nvPicPr>
          <p:cNvPr id="5" name="Content Placeholder 4">
            <a:extLst>
              <a:ext uri="{FF2B5EF4-FFF2-40B4-BE49-F238E27FC236}">
                <a16:creationId xmlns:a16="http://schemas.microsoft.com/office/drawing/2014/main" id="{EE94699D-858B-F851-D828-6653FBD5DD78}"/>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26743" y="1328057"/>
            <a:ext cx="7500937" cy="5334000"/>
          </a:xfrm>
        </p:spPr>
      </p:pic>
    </p:spTree>
    <p:extLst>
      <p:ext uri="{BB962C8B-B14F-4D97-AF65-F5344CB8AC3E}">
        <p14:creationId xmlns:p14="http://schemas.microsoft.com/office/powerpoint/2010/main" val="16624234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91E6-13F7-EA6E-DA0C-B42AC5DDFB8E}"/>
              </a:ext>
            </a:extLst>
          </p:cNvPr>
          <p:cNvSpPr>
            <a:spLocks noGrp="1"/>
          </p:cNvSpPr>
          <p:nvPr>
            <p:ph type="ctrTitle"/>
          </p:nvPr>
        </p:nvSpPr>
        <p:spPr>
          <a:xfrm>
            <a:off x="1154955" y="1918281"/>
            <a:ext cx="8825658" cy="1348381"/>
          </a:xfrm>
        </p:spPr>
        <p:txBody>
          <a:bodyPr/>
          <a:lstStyle/>
          <a:p>
            <a:r>
              <a:rPr lang="en-US" dirty="0"/>
              <a:t>E-CLOTHING MART</a:t>
            </a:r>
            <a:endParaRPr lang="LID4096" dirty="0"/>
          </a:p>
        </p:txBody>
      </p:sp>
      <p:sp>
        <p:nvSpPr>
          <p:cNvPr id="3" name="Subtitle 2">
            <a:extLst>
              <a:ext uri="{FF2B5EF4-FFF2-40B4-BE49-F238E27FC236}">
                <a16:creationId xmlns:a16="http://schemas.microsoft.com/office/drawing/2014/main" id="{F015F4F9-685E-2929-8003-BD6048FDB510}"/>
              </a:ext>
            </a:extLst>
          </p:cNvPr>
          <p:cNvSpPr>
            <a:spLocks noGrp="1"/>
          </p:cNvSpPr>
          <p:nvPr>
            <p:ph type="subTitle" idx="1"/>
          </p:nvPr>
        </p:nvSpPr>
        <p:spPr>
          <a:xfrm>
            <a:off x="1154955" y="3591339"/>
            <a:ext cx="8825658" cy="2209800"/>
          </a:xfrm>
        </p:spPr>
        <p:txBody>
          <a:bodyPr>
            <a:normAutofit/>
          </a:bodyPr>
          <a:lstStyle/>
          <a:p>
            <a:r>
              <a:rPr lang="en-US" dirty="0"/>
              <a:t>GROUP MEMBERS</a:t>
            </a:r>
          </a:p>
          <a:p>
            <a:r>
              <a:rPr lang="en-US" dirty="0"/>
              <a:t>        </a:t>
            </a:r>
            <a:r>
              <a:rPr lang="en-US" dirty="0" smtClean="0"/>
              <a:t>SHAHZAD BABAR                   22-SE-087</a:t>
            </a:r>
            <a:endParaRPr lang="en-US" dirty="0"/>
          </a:p>
          <a:p>
            <a:r>
              <a:rPr lang="en-US" dirty="0"/>
              <a:t>         </a:t>
            </a:r>
            <a:endParaRPr lang="LID4096" dirty="0"/>
          </a:p>
        </p:txBody>
      </p:sp>
    </p:spTree>
    <p:extLst>
      <p:ext uri="{BB962C8B-B14F-4D97-AF65-F5344CB8AC3E}">
        <p14:creationId xmlns:p14="http://schemas.microsoft.com/office/powerpoint/2010/main" val="28472832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590261"/>
          </a:xfrm>
        </p:spPr>
        <p:txBody>
          <a:bodyPr/>
          <a:lstStyle/>
          <a:p>
            <a:r>
              <a:rPr lang="en-US" dirty="0"/>
              <a:t>WATCHES</a:t>
            </a:r>
            <a:endParaRPr lang="LID4096" dirty="0"/>
          </a:p>
        </p:txBody>
      </p:sp>
      <p:pic>
        <p:nvPicPr>
          <p:cNvPr id="5" name="Content Placeholder 4">
            <a:extLst>
              <a:ext uri="{FF2B5EF4-FFF2-40B4-BE49-F238E27FC236}">
                <a16:creationId xmlns:a16="http://schemas.microsoft.com/office/drawing/2014/main" id="{2AC64842-B750-F8C6-2921-9924D39EDA2A}"/>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66059" y="1349828"/>
            <a:ext cx="7384775" cy="5251396"/>
          </a:xfrm>
        </p:spPr>
      </p:pic>
    </p:spTree>
    <p:extLst>
      <p:ext uri="{BB962C8B-B14F-4D97-AF65-F5344CB8AC3E}">
        <p14:creationId xmlns:p14="http://schemas.microsoft.com/office/powerpoint/2010/main" val="1169846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361718"/>
          </a:xfrm>
        </p:spPr>
        <p:txBody>
          <a:bodyPr/>
          <a:lstStyle/>
          <a:p>
            <a:r>
              <a:rPr lang="en-US" dirty="0"/>
              <a:t>LOGIN</a:t>
            </a:r>
            <a:endParaRPr lang="LID4096" dirty="0"/>
          </a:p>
        </p:txBody>
      </p:sp>
      <p:pic>
        <p:nvPicPr>
          <p:cNvPr id="5" name="Content Placeholder 4">
            <a:extLst>
              <a:ext uri="{FF2B5EF4-FFF2-40B4-BE49-F238E27FC236}">
                <a16:creationId xmlns:a16="http://schemas.microsoft.com/office/drawing/2014/main" id="{AE682D40-8F82-0115-263F-DE553784C7D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70285" y="1361718"/>
            <a:ext cx="7380549" cy="5248390"/>
          </a:xfrm>
        </p:spPr>
      </p:pic>
    </p:spTree>
    <p:extLst>
      <p:ext uri="{BB962C8B-B14F-4D97-AF65-F5344CB8AC3E}">
        <p14:creationId xmlns:p14="http://schemas.microsoft.com/office/powerpoint/2010/main" val="50211926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259885"/>
          </a:xfrm>
        </p:spPr>
        <p:txBody>
          <a:bodyPr/>
          <a:lstStyle/>
          <a:p>
            <a:r>
              <a:rPr lang="en-US" dirty="0"/>
              <a:t>REGISTER</a:t>
            </a:r>
            <a:endParaRPr lang="LID4096" dirty="0"/>
          </a:p>
        </p:txBody>
      </p:sp>
      <p:pic>
        <p:nvPicPr>
          <p:cNvPr id="5" name="Content Placeholder 4">
            <a:extLst>
              <a:ext uri="{FF2B5EF4-FFF2-40B4-BE49-F238E27FC236}">
                <a16:creationId xmlns:a16="http://schemas.microsoft.com/office/drawing/2014/main" id="{03C9BD5A-972E-C508-7986-8252CB389AE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15120" y="1259885"/>
            <a:ext cx="7235714" cy="5145397"/>
          </a:xfrm>
        </p:spPr>
      </p:pic>
    </p:spTree>
    <p:extLst>
      <p:ext uri="{BB962C8B-B14F-4D97-AF65-F5344CB8AC3E}">
        <p14:creationId xmlns:p14="http://schemas.microsoft.com/office/powerpoint/2010/main" val="105314121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119270"/>
            <a:ext cx="9905998" cy="1179443"/>
          </a:xfrm>
        </p:spPr>
        <p:txBody>
          <a:bodyPr/>
          <a:lstStyle/>
          <a:p>
            <a:r>
              <a:rPr lang="en-US" dirty="0"/>
              <a:t>CART </a:t>
            </a:r>
            <a:endParaRPr lang="LID4096" dirty="0"/>
          </a:p>
        </p:txBody>
      </p:sp>
      <p:pic>
        <p:nvPicPr>
          <p:cNvPr id="5" name="Content Placeholder 4">
            <a:extLst>
              <a:ext uri="{FF2B5EF4-FFF2-40B4-BE49-F238E27FC236}">
                <a16:creationId xmlns:a16="http://schemas.microsoft.com/office/drawing/2014/main" id="{754F7167-535B-0A1C-B93B-CC2FF4831BE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757372" y="1414704"/>
            <a:ext cx="7018000" cy="4990578"/>
          </a:xfrm>
        </p:spPr>
      </p:pic>
    </p:spTree>
    <p:extLst>
      <p:ext uri="{BB962C8B-B14F-4D97-AF65-F5344CB8AC3E}">
        <p14:creationId xmlns:p14="http://schemas.microsoft.com/office/powerpoint/2010/main" val="20422756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a:xfrm>
            <a:off x="1143001" y="0"/>
            <a:ext cx="9905998" cy="1338470"/>
          </a:xfrm>
        </p:spPr>
        <p:txBody>
          <a:bodyPr/>
          <a:lstStyle/>
          <a:p>
            <a:r>
              <a:rPr lang="en-US" dirty="0"/>
              <a:t>CHECKOUT</a:t>
            </a:r>
            <a:endParaRPr lang="LID4096" dirty="0"/>
          </a:p>
        </p:txBody>
      </p:sp>
      <p:pic>
        <p:nvPicPr>
          <p:cNvPr id="4" name="Content Placeholder 3">
            <a:extLst>
              <a:ext uri="{FF2B5EF4-FFF2-40B4-BE49-F238E27FC236}">
                <a16:creationId xmlns:a16="http://schemas.microsoft.com/office/drawing/2014/main" id="{36DB95FE-293E-6E8B-4F07-7D1D752D9D06}"/>
              </a:ext>
            </a:extLst>
          </p:cNvPr>
          <p:cNvPicPr>
            <a:picLocks noGrp="1" noChangeAspect="1"/>
          </p:cNvPicPr>
          <p:nvPr>
            <p:ph idx="1"/>
          </p:nvPr>
        </p:nvPicPr>
        <p:blipFill>
          <a:blip r:embed="rId2"/>
          <a:stretch>
            <a:fillRect/>
          </a:stretch>
        </p:blipFill>
        <p:spPr>
          <a:xfrm>
            <a:off x="2600917" y="1338470"/>
            <a:ext cx="6965032" cy="4909930"/>
          </a:xfrm>
          <a:prstGeom prst="rect">
            <a:avLst/>
          </a:prstGeom>
        </p:spPr>
      </p:pic>
    </p:spTree>
    <p:extLst>
      <p:ext uri="{BB962C8B-B14F-4D97-AF65-F5344CB8AC3E}">
        <p14:creationId xmlns:p14="http://schemas.microsoft.com/office/powerpoint/2010/main" val="39332153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026B4-EE3A-4A74-8848-A84CF9725D0A}"/>
              </a:ext>
            </a:extLst>
          </p:cNvPr>
          <p:cNvSpPr>
            <a:spLocks noGrp="1"/>
          </p:cNvSpPr>
          <p:nvPr>
            <p:ph type="title"/>
          </p:nvPr>
        </p:nvSpPr>
        <p:spPr>
          <a:xfrm>
            <a:off x="1565773" y="3051136"/>
            <a:ext cx="8825657" cy="755727"/>
          </a:xfrm>
        </p:spPr>
        <p:txBody>
          <a:bodyPr/>
          <a:lstStyle/>
          <a:p>
            <a:pPr algn="ctr"/>
            <a:r>
              <a:rPr lang="en-US" dirty="0"/>
              <a:t>APP VIEW</a:t>
            </a:r>
            <a:endParaRPr lang="LID4096" dirty="0"/>
          </a:p>
        </p:txBody>
      </p:sp>
    </p:spTree>
    <p:extLst>
      <p:ext uri="{BB962C8B-B14F-4D97-AF65-F5344CB8AC3E}">
        <p14:creationId xmlns:p14="http://schemas.microsoft.com/office/powerpoint/2010/main" val="214777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EEC215-ABFB-3679-24DA-7A1D8F1AD3BE}"/>
              </a:ext>
            </a:extLst>
          </p:cNvPr>
          <p:cNvSpPr>
            <a:spLocks noGrp="1"/>
          </p:cNvSpPr>
          <p:nvPr>
            <p:ph type="title"/>
          </p:nvPr>
        </p:nvSpPr>
        <p:spPr/>
        <p:txBody>
          <a:bodyPr/>
          <a:lstStyle/>
          <a:p>
            <a:r>
              <a:rPr lang="en-US" dirty="0"/>
              <a:t>STARTUP</a:t>
            </a:r>
            <a:endParaRPr lang="LID4096" dirty="0"/>
          </a:p>
        </p:txBody>
      </p:sp>
      <p:pic>
        <p:nvPicPr>
          <p:cNvPr id="7" name="Content Placeholder 6">
            <a:extLst>
              <a:ext uri="{FF2B5EF4-FFF2-40B4-BE49-F238E27FC236}">
                <a16:creationId xmlns:a16="http://schemas.microsoft.com/office/drawing/2014/main" id="{301D53DF-8E2B-E291-6ED0-862DDEF82AD1}"/>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620493" y="1038449"/>
            <a:ext cx="2548933" cy="5514750"/>
          </a:xfrm>
        </p:spPr>
      </p:pic>
    </p:spTree>
    <p:extLst>
      <p:ext uri="{BB962C8B-B14F-4D97-AF65-F5344CB8AC3E}">
        <p14:creationId xmlns:p14="http://schemas.microsoft.com/office/powerpoint/2010/main" val="3751091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EEA46-6367-9A79-3303-A98853E33140}"/>
              </a:ext>
            </a:extLst>
          </p:cNvPr>
          <p:cNvSpPr>
            <a:spLocks noGrp="1"/>
          </p:cNvSpPr>
          <p:nvPr>
            <p:ph type="title"/>
          </p:nvPr>
        </p:nvSpPr>
        <p:spPr/>
        <p:txBody>
          <a:bodyPr/>
          <a:lstStyle/>
          <a:p>
            <a:r>
              <a:rPr lang="en-US" dirty="0"/>
              <a:t>LANDING PAGE</a:t>
            </a:r>
            <a:endParaRPr lang="LID4096" dirty="0"/>
          </a:p>
        </p:txBody>
      </p:sp>
      <p:pic>
        <p:nvPicPr>
          <p:cNvPr id="7" name="Content Placeholder 6">
            <a:extLst>
              <a:ext uri="{FF2B5EF4-FFF2-40B4-BE49-F238E27FC236}">
                <a16:creationId xmlns:a16="http://schemas.microsoft.com/office/drawing/2014/main" id="{A2B8AA01-3490-34C4-F6F2-31EABC8407AB}"/>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68525" y="968103"/>
            <a:ext cx="2654950" cy="5744123"/>
          </a:xfrm>
        </p:spPr>
      </p:pic>
    </p:spTree>
    <p:extLst>
      <p:ext uri="{BB962C8B-B14F-4D97-AF65-F5344CB8AC3E}">
        <p14:creationId xmlns:p14="http://schemas.microsoft.com/office/powerpoint/2010/main" val="102897140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SIDEBAR</a:t>
            </a:r>
            <a:endParaRPr lang="LID4096" dirty="0"/>
          </a:p>
        </p:txBody>
      </p:sp>
      <p:pic>
        <p:nvPicPr>
          <p:cNvPr id="6" name="Content Placeholder 5">
            <a:extLst>
              <a:ext uri="{FF2B5EF4-FFF2-40B4-BE49-F238E27FC236}">
                <a16:creationId xmlns:a16="http://schemas.microsoft.com/office/drawing/2014/main" id="{DC31132F-7158-A520-F502-8296B471A75E}"/>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08890" y="749813"/>
            <a:ext cx="2774220" cy="6002170"/>
          </a:xfrm>
        </p:spPr>
      </p:pic>
    </p:spTree>
    <p:extLst>
      <p:ext uri="{BB962C8B-B14F-4D97-AF65-F5344CB8AC3E}">
        <p14:creationId xmlns:p14="http://schemas.microsoft.com/office/powerpoint/2010/main" val="294901394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SHIRTS</a:t>
            </a:r>
            <a:endParaRPr lang="LID4096" dirty="0"/>
          </a:p>
        </p:txBody>
      </p:sp>
      <p:pic>
        <p:nvPicPr>
          <p:cNvPr id="7" name="Content Placeholder 6">
            <a:extLst>
              <a:ext uri="{FF2B5EF4-FFF2-40B4-BE49-F238E27FC236}">
                <a16:creationId xmlns:a16="http://schemas.microsoft.com/office/drawing/2014/main" id="{54AB7B04-5E3C-B8DD-4557-730955DE49FD}"/>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620493" y="575142"/>
            <a:ext cx="2694707" cy="5830140"/>
          </a:xfrm>
        </p:spPr>
      </p:pic>
    </p:spTree>
    <p:extLst>
      <p:ext uri="{BB962C8B-B14F-4D97-AF65-F5344CB8AC3E}">
        <p14:creationId xmlns:p14="http://schemas.microsoft.com/office/powerpoint/2010/main" val="32310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8090-7397-3E80-4D5E-C5A61B9BFC66}"/>
              </a:ext>
            </a:extLst>
          </p:cNvPr>
          <p:cNvSpPr>
            <a:spLocks noGrp="1"/>
          </p:cNvSpPr>
          <p:nvPr>
            <p:ph type="title"/>
          </p:nvPr>
        </p:nvSpPr>
        <p:spPr/>
        <p:txBody>
          <a:bodyPr/>
          <a:lstStyle/>
          <a:p>
            <a:r>
              <a:rPr lang="en-US" dirty="0"/>
              <a:t>INTRODUCTION</a:t>
            </a:r>
            <a:endParaRPr lang="LID4096" dirty="0"/>
          </a:p>
        </p:txBody>
      </p:sp>
      <p:sp>
        <p:nvSpPr>
          <p:cNvPr id="3" name="Content Placeholder 2">
            <a:extLst>
              <a:ext uri="{FF2B5EF4-FFF2-40B4-BE49-F238E27FC236}">
                <a16:creationId xmlns:a16="http://schemas.microsoft.com/office/drawing/2014/main" id="{84F0B605-A767-DF72-8484-9E4B9FB82902}"/>
              </a:ext>
            </a:extLst>
          </p:cNvPr>
          <p:cNvSpPr>
            <a:spLocks noGrp="1"/>
          </p:cNvSpPr>
          <p:nvPr>
            <p:ph idx="1"/>
          </p:nvPr>
        </p:nvSpPr>
        <p:spPr/>
        <p:txBody>
          <a:bodyPr/>
          <a:lstStyle/>
          <a:p>
            <a:pPr algn="just">
              <a:lnSpc>
                <a:spcPct val="150000"/>
              </a:lnSpc>
            </a:pPr>
            <a:r>
              <a:rPr lang="en-US" dirty="0">
                <a:effectLst/>
                <a:ea typeface="Times New Roman" panose="02020603050405020304" pitchFamily="18" charset="0"/>
              </a:rPr>
              <a:t>Online clothing store is a form of </a:t>
            </a:r>
            <a:r>
              <a:rPr lang="en-US" dirty="0">
                <a:ea typeface="Times New Roman" panose="02020603050405020304" pitchFamily="18" charset="0"/>
              </a:rPr>
              <a:t>electronic commerce</a:t>
            </a:r>
            <a:r>
              <a:rPr lang="en-US" dirty="0">
                <a:effectLst/>
                <a:ea typeface="Times New Roman" panose="02020603050405020304" pitchFamily="18" charset="0"/>
              </a:rPr>
              <a:t> which allows consumers to directly buy garments from a seller over the </a:t>
            </a:r>
            <a:r>
              <a:rPr lang="en-US" dirty="0">
                <a:ea typeface="Times New Roman" panose="02020603050405020304" pitchFamily="18" charset="0"/>
              </a:rPr>
              <a:t>Internet</a:t>
            </a:r>
            <a:r>
              <a:rPr lang="en-US" dirty="0">
                <a:effectLst/>
                <a:ea typeface="Times New Roman" panose="02020603050405020304" pitchFamily="18" charset="0"/>
              </a:rPr>
              <a:t> using a web browser or a mobile app. Consumers find a product of interest by visiting the website of the retailer directly or by searching among alternative vendors using a shopping search engine, which displays the same product's availability and pricing at different e-retailers.</a:t>
            </a:r>
          </a:p>
          <a:p>
            <a:endParaRPr lang="LID4096" dirty="0"/>
          </a:p>
        </p:txBody>
      </p:sp>
    </p:spTree>
    <p:extLst>
      <p:ext uri="{BB962C8B-B14F-4D97-AF65-F5344CB8AC3E}">
        <p14:creationId xmlns:p14="http://schemas.microsoft.com/office/powerpoint/2010/main" val="149127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JACKETS</a:t>
            </a:r>
            <a:endParaRPr lang="LID4096" dirty="0"/>
          </a:p>
        </p:txBody>
      </p:sp>
      <p:pic>
        <p:nvPicPr>
          <p:cNvPr id="7" name="Content Placeholder 6">
            <a:extLst>
              <a:ext uri="{FF2B5EF4-FFF2-40B4-BE49-F238E27FC236}">
                <a16:creationId xmlns:a16="http://schemas.microsoft.com/office/drawing/2014/main" id="{8BE688DA-E2D9-9FAB-1D14-990345FB7B31}"/>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35394" y="784986"/>
            <a:ext cx="2721211" cy="5887483"/>
          </a:xfrm>
        </p:spPr>
      </p:pic>
    </p:spTree>
    <p:extLst>
      <p:ext uri="{BB962C8B-B14F-4D97-AF65-F5344CB8AC3E}">
        <p14:creationId xmlns:p14="http://schemas.microsoft.com/office/powerpoint/2010/main" val="12302476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JEANS</a:t>
            </a:r>
            <a:endParaRPr lang="LID4096" dirty="0"/>
          </a:p>
        </p:txBody>
      </p:sp>
      <p:pic>
        <p:nvPicPr>
          <p:cNvPr id="7" name="Content Placeholder 6">
            <a:extLst>
              <a:ext uri="{FF2B5EF4-FFF2-40B4-BE49-F238E27FC236}">
                <a16:creationId xmlns:a16="http://schemas.microsoft.com/office/drawing/2014/main" id="{A1024B90-A970-C49E-0BBA-5F3F6D357E3C}"/>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88403" y="747173"/>
            <a:ext cx="2615194" cy="5658109"/>
          </a:xfrm>
        </p:spPr>
      </p:pic>
    </p:spTree>
    <p:extLst>
      <p:ext uri="{BB962C8B-B14F-4D97-AF65-F5344CB8AC3E}">
        <p14:creationId xmlns:p14="http://schemas.microsoft.com/office/powerpoint/2010/main" val="28873052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GLASSES</a:t>
            </a:r>
            <a:endParaRPr lang="LID4096" dirty="0"/>
          </a:p>
        </p:txBody>
      </p:sp>
      <p:pic>
        <p:nvPicPr>
          <p:cNvPr id="7" name="Content Placeholder 6">
            <a:extLst>
              <a:ext uri="{FF2B5EF4-FFF2-40B4-BE49-F238E27FC236}">
                <a16:creationId xmlns:a16="http://schemas.microsoft.com/office/drawing/2014/main" id="{5EFFE3B2-C231-4234-A97D-AC6190EB6C86}"/>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46462" y="872634"/>
            <a:ext cx="2699076" cy="5839592"/>
          </a:xfrm>
        </p:spPr>
      </p:pic>
    </p:spTree>
    <p:extLst>
      <p:ext uri="{BB962C8B-B14F-4D97-AF65-F5344CB8AC3E}">
        <p14:creationId xmlns:p14="http://schemas.microsoft.com/office/powerpoint/2010/main" val="23769395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SHOES</a:t>
            </a:r>
            <a:endParaRPr lang="LID4096" dirty="0"/>
          </a:p>
        </p:txBody>
      </p:sp>
      <p:pic>
        <p:nvPicPr>
          <p:cNvPr id="7" name="Content Placeholder 6">
            <a:extLst>
              <a:ext uri="{FF2B5EF4-FFF2-40B4-BE49-F238E27FC236}">
                <a16:creationId xmlns:a16="http://schemas.microsoft.com/office/drawing/2014/main" id="{DDA6A4B6-8FD3-483E-B5F7-F3AE2DCA42A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848038" y="928648"/>
            <a:ext cx="2599684" cy="5624552"/>
          </a:xfrm>
        </p:spPr>
      </p:pic>
    </p:spTree>
    <p:extLst>
      <p:ext uri="{BB962C8B-B14F-4D97-AF65-F5344CB8AC3E}">
        <p14:creationId xmlns:p14="http://schemas.microsoft.com/office/powerpoint/2010/main" val="2968786474"/>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WATCHES</a:t>
            </a:r>
            <a:endParaRPr lang="LID4096" dirty="0"/>
          </a:p>
        </p:txBody>
      </p:sp>
      <p:pic>
        <p:nvPicPr>
          <p:cNvPr id="7" name="Content Placeholder 6">
            <a:extLst>
              <a:ext uri="{FF2B5EF4-FFF2-40B4-BE49-F238E27FC236}">
                <a16:creationId xmlns:a16="http://schemas.microsoft.com/office/drawing/2014/main" id="{0CAC3892-B0A8-5E19-96E2-99A0C1E1C399}"/>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68525" y="915094"/>
            <a:ext cx="2654950" cy="5744123"/>
          </a:xfrm>
        </p:spPr>
      </p:pic>
    </p:spTree>
    <p:extLst>
      <p:ext uri="{BB962C8B-B14F-4D97-AF65-F5344CB8AC3E}">
        <p14:creationId xmlns:p14="http://schemas.microsoft.com/office/powerpoint/2010/main" val="8235451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LOGIN</a:t>
            </a:r>
            <a:endParaRPr lang="LID4096" dirty="0"/>
          </a:p>
        </p:txBody>
      </p:sp>
      <p:pic>
        <p:nvPicPr>
          <p:cNvPr id="7" name="Content Placeholder 6">
            <a:extLst>
              <a:ext uri="{FF2B5EF4-FFF2-40B4-BE49-F238E27FC236}">
                <a16:creationId xmlns:a16="http://schemas.microsoft.com/office/drawing/2014/main" id="{7D2D8C60-E8FC-E713-DB40-F34E3A41ED08}"/>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35394" y="811491"/>
            <a:ext cx="2721211" cy="5887483"/>
          </a:xfrm>
        </p:spPr>
      </p:pic>
    </p:spTree>
    <p:extLst>
      <p:ext uri="{BB962C8B-B14F-4D97-AF65-F5344CB8AC3E}">
        <p14:creationId xmlns:p14="http://schemas.microsoft.com/office/powerpoint/2010/main" val="809521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REGISTER</a:t>
            </a:r>
            <a:endParaRPr lang="LID4096" dirty="0"/>
          </a:p>
        </p:txBody>
      </p:sp>
      <p:pic>
        <p:nvPicPr>
          <p:cNvPr id="7" name="Content Placeholder 6">
            <a:extLst>
              <a:ext uri="{FF2B5EF4-FFF2-40B4-BE49-F238E27FC236}">
                <a16:creationId xmlns:a16="http://schemas.microsoft.com/office/drawing/2014/main" id="{96469FCC-62B7-F0FA-DEDF-9258859DB397}"/>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61899" y="926179"/>
            <a:ext cx="2668202" cy="5772795"/>
          </a:xfrm>
        </p:spPr>
      </p:pic>
    </p:spTree>
    <p:extLst>
      <p:ext uri="{BB962C8B-B14F-4D97-AF65-F5344CB8AC3E}">
        <p14:creationId xmlns:p14="http://schemas.microsoft.com/office/powerpoint/2010/main" val="874142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CART </a:t>
            </a:r>
            <a:endParaRPr lang="LID4096" dirty="0"/>
          </a:p>
        </p:txBody>
      </p:sp>
      <p:pic>
        <p:nvPicPr>
          <p:cNvPr id="9" name="Content Placeholder 8">
            <a:extLst>
              <a:ext uri="{FF2B5EF4-FFF2-40B4-BE49-F238E27FC236}">
                <a16:creationId xmlns:a16="http://schemas.microsoft.com/office/drawing/2014/main" id="{78A77F9F-8F1E-93F7-82DF-2B60D4DA728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702264" y="721141"/>
            <a:ext cx="2787472" cy="6030842"/>
          </a:xfrm>
        </p:spPr>
      </p:pic>
    </p:spTree>
    <p:extLst>
      <p:ext uri="{BB962C8B-B14F-4D97-AF65-F5344CB8AC3E}">
        <p14:creationId xmlns:p14="http://schemas.microsoft.com/office/powerpoint/2010/main" val="33671731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DETAILS</a:t>
            </a:r>
            <a:endParaRPr lang="LID4096" dirty="0"/>
          </a:p>
        </p:txBody>
      </p:sp>
      <p:pic>
        <p:nvPicPr>
          <p:cNvPr id="8" name="Content Placeholder 7">
            <a:extLst>
              <a:ext uri="{FF2B5EF4-FFF2-40B4-BE49-F238E27FC236}">
                <a16:creationId xmlns:a16="http://schemas.microsoft.com/office/drawing/2014/main" id="{715A7468-BC88-2782-AB23-8C79DB53F37B}"/>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689012" y="710607"/>
            <a:ext cx="2798466" cy="6054627"/>
          </a:xfrm>
        </p:spPr>
      </p:pic>
    </p:spTree>
    <p:extLst>
      <p:ext uri="{BB962C8B-B14F-4D97-AF65-F5344CB8AC3E}">
        <p14:creationId xmlns:p14="http://schemas.microsoft.com/office/powerpoint/2010/main" val="363879016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3B0-31D0-5D05-3A86-898037DA6779}"/>
              </a:ext>
            </a:extLst>
          </p:cNvPr>
          <p:cNvSpPr>
            <a:spLocks noGrp="1"/>
          </p:cNvSpPr>
          <p:nvPr>
            <p:ph type="title"/>
          </p:nvPr>
        </p:nvSpPr>
        <p:spPr/>
        <p:txBody>
          <a:bodyPr/>
          <a:lstStyle/>
          <a:p>
            <a:r>
              <a:rPr lang="en-US" dirty="0"/>
              <a:t>CHECKOUT</a:t>
            </a:r>
            <a:endParaRPr lang="LID4096" dirty="0"/>
          </a:p>
        </p:txBody>
      </p:sp>
      <p:pic>
        <p:nvPicPr>
          <p:cNvPr id="7" name="Content Placeholder 6">
            <a:extLst>
              <a:ext uri="{FF2B5EF4-FFF2-40B4-BE49-F238E27FC236}">
                <a16:creationId xmlns:a16="http://schemas.microsoft.com/office/drawing/2014/main" id="{8798E84E-24CA-6961-EE36-F42C75683C5B}"/>
              </a:ext>
            </a:extLst>
          </p:cNvPr>
          <p:cNvPicPr>
            <a:picLocks noGrp="1" noChangeAspect="1"/>
          </p:cNvPicPr>
          <p:nvPr>
            <p:ph idx="1"/>
          </p:nvPr>
        </p:nvPicPr>
        <p:blipFill>
          <a:blip r:embed="rId2"/>
          <a:stretch>
            <a:fillRect/>
          </a:stretch>
        </p:blipFill>
        <p:spPr>
          <a:xfrm>
            <a:off x="4900255" y="1122820"/>
            <a:ext cx="2391489" cy="5543908"/>
          </a:xfrm>
          <a:prstGeom prst="rect">
            <a:avLst/>
          </a:prstGeom>
        </p:spPr>
      </p:pic>
    </p:spTree>
    <p:extLst>
      <p:ext uri="{BB962C8B-B14F-4D97-AF65-F5344CB8AC3E}">
        <p14:creationId xmlns:p14="http://schemas.microsoft.com/office/powerpoint/2010/main" val="3999152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7C50-E785-01E6-3EA4-D41A93618164}"/>
              </a:ext>
            </a:extLst>
          </p:cNvPr>
          <p:cNvSpPr>
            <a:spLocks noGrp="1"/>
          </p:cNvSpPr>
          <p:nvPr>
            <p:ph type="title"/>
          </p:nvPr>
        </p:nvSpPr>
        <p:spPr/>
        <p:txBody>
          <a:bodyPr/>
          <a:lstStyle/>
          <a:p>
            <a:r>
              <a:rPr lang="en-US" dirty="0"/>
              <a:t>CORE FUNCTIONALITIES</a:t>
            </a:r>
            <a:endParaRPr lang="LID4096" dirty="0"/>
          </a:p>
        </p:txBody>
      </p:sp>
      <p:sp>
        <p:nvSpPr>
          <p:cNvPr id="3" name="Content Placeholder 2">
            <a:extLst>
              <a:ext uri="{FF2B5EF4-FFF2-40B4-BE49-F238E27FC236}">
                <a16:creationId xmlns:a16="http://schemas.microsoft.com/office/drawing/2014/main" id="{5A62F471-64AA-352C-4189-0316B598099A}"/>
              </a:ext>
            </a:extLst>
          </p:cNvPr>
          <p:cNvSpPr>
            <a:spLocks noGrp="1"/>
          </p:cNvSpPr>
          <p:nvPr>
            <p:ph idx="1"/>
          </p:nvPr>
        </p:nvSpPr>
        <p:spPr/>
        <p:txBody>
          <a:bodyPr/>
          <a:lstStyle/>
          <a:p>
            <a:pPr marL="0" indent="0">
              <a:buNone/>
            </a:pPr>
            <a:r>
              <a:rPr lang="en-US" dirty="0"/>
              <a:t>The core functionalities of an online clothing store are:</a:t>
            </a:r>
          </a:p>
          <a:p>
            <a:pPr marL="0" marR="0" lvl="0" indent="0" algn="just">
              <a:lnSpc>
                <a:spcPct val="115000"/>
              </a:lnSpc>
              <a:spcBef>
                <a:spcPts val="0"/>
              </a:spcBef>
              <a:spcAft>
                <a:spcPts val="0"/>
              </a:spcAft>
              <a:buNone/>
            </a:pPr>
            <a:endParaRPr lang="en-US" dirty="0">
              <a:effectLst/>
              <a:ea typeface="Calibri" panose="020F0502020204030204" pitchFamily="34" charset="0"/>
            </a:endParaRPr>
          </a:p>
          <a:p>
            <a:r>
              <a:rPr lang="en-US" dirty="0"/>
              <a:t>Product Categories</a:t>
            </a:r>
          </a:p>
          <a:p>
            <a:r>
              <a:rPr lang="en-US" dirty="0"/>
              <a:t>Product Catalogue</a:t>
            </a:r>
          </a:p>
          <a:p>
            <a:r>
              <a:rPr lang="en-US" dirty="0"/>
              <a:t>Cart</a:t>
            </a:r>
          </a:p>
          <a:p>
            <a:r>
              <a:rPr lang="en-US" dirty="0"/>
              <a:t>Transaction Handling</a:t>
            </a:r>
            <a:endParaRPr lang="LID4096" dirty="0"/>
          </a:p>
        </p:txBody>
      </p:sp>
    </p:spTree>
    <p:extLst>
      <p:ext uri="{BB962C8B-B14F-4D97-AF65-F5344CB8AC3E}">
        <p14:creationId xmlns:p14="http://schemas.microsoft.com/office/powerpoint/2010/main" val="22797253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B8C28A-BB46-03A8-254E-6952A59350E7}"/>
              </a:ext>
            </a:extLst>
          </p:cNvPr>
          <p:cNvSpPr>
            <a:spLocks noGrp="1"/>
          </p:cNvSpPr>
          <p:nvPr>
            <p:ph type="title"/>
          </p:nvPr>
        </p:nvSpPr>
        <p:spPr>
          <a:xfrm>
            <a:off x="1154956" y="1841315"/>
            <a:ext cx="8825657" cy="1915647"/>
          </a:xfrm>
        </p:spPr>
        <p:txBody>
          <a:bodyPr/>
          <a:lstStyle/>
          <a:p>
            <a:r>
              <a:rPr lang="en-US" dirty="0"/>
              <a:t>THANKYOU!</a:t>
            </a:r>
            <a:endParaRPr lang="LID4096" dirty="0"/>
          </a:p>
        </p:txBody>
      </p:sp>
      <p:sp>
        <p:nvSpPr>
          <p:cNvPr id="5" name="Text Placeholder 4">
            <a:extLst>
              <a:ext uri="{FF2B5EF4-FFF2-40B4-BE49-F238E27FC236}">
                <a16:creationId xmlns:a16="http://schemas.microsoft.com/office/drawing/2014/main" id="{E54A60F6-FA81-7CD4-B237-C3D2215312C0}"/>
              </a:ext>
            </a:extLst>
          </p:cNvPr>
          <p:cNvSpPr>
            <a:spLocks noGrp="1"/>
          </p:cNvSpPr>
          <p:nvPr>
            <p:ph type="body" idx="1"/>
          </p:nvPr>
        </p:nvSpPr>
        <p:spPr>
          <a:xfrm>
            <a:off x="1154955" y="3756962"/>
            <a:ext cx="8825658" cy="860400"/>
          </a:xfrm>
        </p:spPr>
        <p:txBody>
          <a:bodyPr/>
          <a:lstStyle/>
          <a:p>
            <a:r>
              <a:rPr lang="en-US" dirty="0"/>
              <a:t>Any questions?</a:t>
            </a:r>
            <a:endParaRPr lang="LID4096" dirty="0"/>
          </a:p>
        </p:txBody>
      </p:sp>
    </p:spTree>
    <p:extLst>
      <p:ext uri="{BB962C8B-B14F-4D97-AF65-F5344CB8AC3E}">
        <p14:creationId xmlns:p14="http://schemas.microsoft.com/office/powerpoint/2010/main" val="504020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C829-5607-FDDD-97E8-E6C6EAB8C1EB}"/>
              </a:ext>
            </a:extLst>
          </p:cNvPr>
          <p:cNvSpPr>
            <a:spLocks noGrp="1"/>
          </p:cNvSpPr>
          <p:nvPr>
            <p:ph type="title"/>
          </p:nvPr>
        </p:nvSpPr>
        <p:spPr>
          <a:xfrm>
            <a:off x="646112" y="452718"/>
            <a:ext cx="7928046" cy="1400530"/>
          </a:xfrm>
        </p:spPr>
        <p:txBody>
          <a:bodyPr/>
          <a:lstStyle/>
          <a:p>
            <a:r>
              <a:rPr lang="en-US" dirty="0"/>
              <a:t>INTRODUCTION OF CHOOSEN TOOL</a:t>
            </a:r>
            <a:endParaRPr lang="LID4096" dirty="0"/>
          </a:p>
        </p:txBody>
      </p:sp>
      <p:sp>
        <p:nvSpPr>
          <p:cNvPr id="3" name="Content Placeholder 2">
            <a:extLst>
              <a:ext uri="{FF2B5EF4-FFF2-40B4-BE49-F238E27FC236}">
                <a16:creationId xmlns:a16="http://schemas.microsoft.com/office/drawing/2014/main" id="{B42CA1D9-E1A1-6359-C455-A647F5E7774F}"/>
              </a:ext>
            </a:extLst>
          </p:cNvPr>
          <p:cNvSpPr>
            <a:spLocks noGrp="1"/>
          </p:cNvSpPr>
          <p:nvPr>
            <p:ph idx="1"/>
          </p:nvPr>
        </p:nvSpPr>
        <p:spPr>
          <a:xfrm>
            <a:off x="1143001" y="2030894"/>
            <a:ext cx="9905998" cy="3124201"/>
          </a:xfrm>
        </p:spPr>
        <p:txBody>
          <a:bodyPr/>
          <a:lstStyle/>
          <a:p>
            <a:pPr algn="just">
              <a:lnSpc>
                <a:spcPct val="150000"/>
              </a:lnSpc>
            </a:pPr>
            <a:r>
              <a:rPr lang="en-US" i="0" dirty="0">
                <a:effectLst/>
              </a:rPr>
              <a:t>Figma is a </a:t>
            </a:r>
            <a:r>
              <a:rPr lang="en-US" dirty="0"/>
              <a:t>collaborative</a:t>
            </a:r>
            <a:r>
              <a:rPr lang="en-US" i="0" dirty="0">
                <a:effectLst/>
              </a:rPr>
              <a:t> </a:t>
            </a:r>
            <a:r>
              <a:rPr lang="en-US" dirty="0"/>
              <a:t>web application</a:t>
            </a:r>
            <a:r>
              <a:rPr lang="en-US" i="0" dirty="0">
                <a:effectLst/>
              </a:rPr>
              <a:t> for </a:t>
            </a:r>
            <a:r>
              <a:rPr lang="en-US" dirty="0"/>
              <a:t>interface design</a:t>
            </a:r>
            <a:r>
              <a:rPr lang="en-US" i="0" dirty="0">
                <a:effectLst/>
              </a:rPr>
              <a:t>, with additional offline features enabled by desktop applications for </a:t>
            </a:r>
            <a:r>
              <a:rPr lang="en-US" dirty="0"/>
              <a:t>macOS</a:t>
            </a:r>
            <a:r>
              <a:rPr lang="en-US" i="0" dirty="0">
                <a:effectLst/>
              </a:rPr>
              <a:t> and </a:t>
            </a:r>
            <a:r>
              <a:rPr lang="en-US" dirty="0"/>
              <a:t>Windows</a:t>
            </a:r>
            <a:r>
              <a:rPr lang="en-US" i="0" dirty="0">
                <a:effectLst/>
              </a:rPr>
              <a:t>. The feature set of Figma focuses on </a:t>
            </a:r>
            <a:r>
              <a:rPr lang="en-US" dirty="0"/>
              <a:t>user interface</a:t>
            </a:r>
            <a:r>
              <a:rPr lang="en-US" i="0" dirty="0">
                <a:effectLst/>
              </a:rPr>
              <a:t> and </a:t>
            </a:r>
            <a:r>
              <a:rPr lang="en-US" dirty="0"/>
              <a:t>user experience</a:t>
            </a:r>
            <a:r>
              <a:rPr lang="en-US" i="0" dirty="0">
                <a:effectLst/>
              </a:rPr>
              <a:t> design, with an emphasis on real-time collaboration, utilizing a variety of </a:t>
            </a:r>
            <a:r>
              <a:rPr lang="en-US" dirty="0"/>
              <a:t>vector graphics editor</a:t>
            </a:r>
            <a:r>
              <a:rPr lang="en-US" i="0" dirty="0">
                <a:effectLst/>
              </a:rPr>
              <a:t> and </a:t>
            </a:r>
            <a:r>
              <a:rPr lang="en-US" dirty="0"/>
              <a:t>prototyping</a:t>
            </a:r>
            <a:r>
              <a:rPr lang="en-US" i="0" dirty="0">
                <a:effectLst/>
              </a:rPr>
              <a:t> tools. </a:t>
            </a:r>
            <a:endParaRPr lang="LID4096" dirty="0"/>
          </a:p>
        </p:txBody>
      </p:sp>
    </p:spTree>
    <p:extLst>
      <p:ext uri="{BB962C8B-B14F-4D97-AF65-F5344CB8AC3E}">
        <p14:creationId xmlns:p14="http://schemas.microsoft.com/office/powerpoint/2010/main" val="22278993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E44B96-4786-9654-CF1D-955F8C31FF4F}"/>
              </a:ext>
            </a:extLst>
          </p:cNvPr>
          <p:cNvSpPr>
            <a:spLocks noGrp="1"/>
          </p:cNvSpPr>
          <p:nvPr>
            <p:ph type="title"/>
          </p:nvPr>
        </p:nvSpPr>
        <p:spPr>
          <a:xfrm>
            <a:off x="1752600" y="2301416"/>
            <a:ext cx="8686800" cy="1468800"/>
          </a:xfrm>
        </p:spPr>
        <p:txBody>
          <a:bodyPr/>
          <a:lstStyle/>
          <a:p>
            <a:pPr algn="ctr"/>
            <a:r>
              <a:rPr lang="en-US" dirty="0"/>
              <a:t>Justification of HCI Principles</a:t>
            </a:r>
            <a:endParaRPr lang="LID4096" dirty="0"/>
          </a:p>
        </p:txBody>
      </p:sp>
    </p:spTree>
    <p:extLst>
      <p:ext uri="{BB962C8B-B14F-4D97-AF65-F5344CB8AC3E}">
        <p14:creationId xmlns:p14="http://schemas.microsoft.com/office/powerpoint/2010/main" val="303851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DE4A0-FB8D-F280-8E8C-C4B53F714A6A}"/>
              </a:ext>
            </a:extLst>
          </p:cNvPr>
          <p:cNvSpPr>
            <a:spLocks noGrp="1"/>
          </p:cNvSpPr>
          <p:nvPr>
            <p:ph type="title"/>
          </p:nvPr>
        </p:nvSpPr>
        <p:spPr>
          <a:xfrm>
            <a:off x="1141411" y="738809"/>
            <a:ext cx="3549121" cy="1371600"/>
          </a:xfrm>
        </p:spPr>
        <p:txBody>
          <a:bodyPr/>
          <a:lstStyle/>
          <a:p>
            <a:r>
              <a:rPr lang="en-US" dirty="0"/>
              <a:t>Visibility</a:t>
            </a:r>
            <a:endParaRPr lang="LID4096" dirty="0"/>
          </a:p>
        </p:txBody>
      </p:sp>
      <p:pic>
        <p:nvPicPr>
          <p:cNvPr id="2" name="Content Placeholder 1">
            <a:extLst>
              <a:ext uri="{FF2B5EF4-FFF2-40B4-BE49-F238E27FC236}">
                <a16:creationId xmlns:a16="http://schemas.microsoft.com/office/drawing/2014/main" id="{F1195E8A-2314-5AC7-71CA-D0E7DA640D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213818" y="1167840"/>
            <a:ext cx="5723589" cy="4065120"/>
          </a:xfrm>
          <a:prstGeom prst="rect">
            <a:avLst/>
          </a:prstGeom>
          <a:noFill/>
          <a:ln>
            <a:noFill/>
          </a:ln>
        </p:spPr>
      </p:pic>
      <p:sp>
        <p:nvSpPr>
          <p:cNvPr id="6" name="Text Placeholder 5">
            <a:extLst>
              <a:ext uri="{FF2B5EF4-FFF2-40B4-BE49-F238E27FC236}">
                <a16:creationId xmlns:a16="http://schemas.microsoft.com/office/drawing/2014/main" id="{D54945E8-8C72-91FC-5D87-F44004DB1282}"/>
              </a:ext>
            </a:extLst>
          </p:cNvPr>
          <p:cNvSpPr>
            <a:spLocks noGrp="1"/>
          </p:cNvSpPr>
          <p:nvPr>
            <p:ph type="body" sz="half" idx="2"/>
          </p:nvPr>
        </p:nvSpPr>
        <p:spPr/>
        <p:txBody>
          <a:bodyPr>
            <a:noAutofit/>
          </a:bodyPr>
          <a:lstStyle/>
          <a:p>
            <a:pPr algn="just"/>
            <a:r>
              <a:rPr lang="en-US" sz="2000" dirty="0"/>
              <a:t>Our user interface is really visible. He or she can view various button icons, color combinations, and menu alternatives without any reluctance on the part of the user. Additionally, the interface's typeface and alignment are considerably more prominent.</a:t>
            </a:r>
            <a:endParaRPr lang="LID4096" sz="2000" dirty="0"/>
          </a:p>
        </p:txBody>
      </p:sp>
    </p:spTree>
    <p:extLst>
      <p:ext uri="{BB962C8B-B14F-4D97-AF65-F5344CB8AC3E}">
        <p14:creationId xmlns:p14="http://schemas.microsoft.com/office/powerpoint/2010/main" val="117260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1D95-0F32-EE66-12F7-A7714678C74E}"/>
              </a:ext>
            </a:extLst>
          </p:cNvPr>
          <p:cNvSpPr>
            <a:spLocks noGrp="1"/>
          </p:cNvSpPr>
          <p:nvPr>
            <p:ph type="title"/>
          </p:nvPr>
        </p:nvSpPr>
        <p:spPr>
          <a:xfrm>
            <a:off x="1141411" y="765313"/>
            <a:ext cx="3549121" cy="1371600"/>
          </a:xfrm>
        </p:spPr>
        <p:txBody>
          <a:bodyPr/>
          <a:lstStyle/>
          <a:p>
            <a:r>
              <a:rPr lang="en-US" dirty="0"/>
              <a:t>Simplicity</a:t>
            </a:r>
            <a:endParaRPr lang="LID4096" dirty="0"/>
          </a:p>
        </p:txBody>
      </p:sp>
      <p:pic>
        <p:nvPicPr>
          <p:cNvPr id="5" name="Content Placeholder 4">
            <a:extLst>
              <a:ext uri="{FF2B5EF4-FFF2-40B4-BE49-F238E27FC236}">
                <a16:creationId xmlns:a16="http://schemas.microsoft.com/office/drawing/2014/main" id="{743A370B-BE41-757B-A189-4F66D535FC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103813" y="1070811"/>
            <a:ext cx="5943600" cy="4259178"/>
          </a:xfrm>
          <a:prstGeom prst="rect">
            <a:avLst/>
          </a:prstGeom>
          <a:noFill/>
          <a:ln>
            <a:noFill/>
          </a:ln>
        </p:spPr>
      </p:pic>
      <p:sp>
        <p:nvSpPr>
          <p:cNvPr id="4" name="Text Placeholder 3">
            <a:extLst>
              <a:ext uri="{FF2B5EF4-FFF2-40B4-BE49-F238E27FC236}">
                <a16:creationId xmlns:a16="http://schemas.microsoft.com/office/drawing/2014/main" id="{83CEDD1E-145E-DE88-64FC-FCF668D5CCD4}"/>
              </a:ext>
            </a:extLst>
          </p:cNvPr>
          <p:cNvSpPr>
            <a:spLocks noGrp="1"/>
          </p:cNvSpPr>
          <p:nvPr>
            <p:ph type="body" sz="half" idx="2"/>
          </p:nvPr>
        </p:nvSpPr>
        <p:spPr>
          <a:xfrm>
            <a:off x="1141410" y="2514600"/>
            <a:ext cx="3549121" cy="2206488"/>
          </a:xfrm>
        </p:spPr>
        <p:txBody>
          <a:bodyPr>
            <a:noAutofit/>
          </a:bodyPr>
          <a:lstStyle/>
          <a:p>
            <a:pPr algn="just"/>
            <a:r>
              <a:rPr lang="en-US" sz="2000" dirty="0"/>
              <a:t>Our user interface is really simple as there is no vibrant colors are used. The interface have a very minimalist design which will attract the people more.</a:t>
            </a:r>
            <a:endParaRPr lang="LID4096" sz="2000" dirty="0"/>
          </a:p>
        </p:txBody>
      </p:sp>
    </p:spTree>
    <p:extLst>
      <p:ext uri="{BB962C8B-B14F-4D97-AF65-F5344CB8AC3E}">
        <p14:creationId xmlns:p14="http://schemas.microsoft.com/office/powerpoint/2010/main" val="373369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A07E-692A-38C1-975E-0746FC6AC034}"/>
              </a:ext>
            </a:extLst>
          </p:cNvPr>
          <p:cNvSpPr>
            <a:spLocks noGrp="1"/>
          </p:cNvSpPr>
          <p:nvPr>
            <p:ph type="title"/>
          </p:nvPr>
        </p:nvSpPr>
        <p:spPr>
          <a:xfrm>
            <a:off x="1141410" y="646043"/>
            <a:ext cx="3549121" cy="1371600"/>
          </a:xfrm>
        </p:spPr>
        <p:txBody>
          <a:bodyPr/>
          <a:lstStyle/>
          <a:p>
            <a:r>
              <a:rPr lang="en-US" dirty="0"/>
              <a:t>Error Tolerance</a:t>
            </a:r>
            <a:endParaRPr lang="LID4096" dirty="0"/>
          </a:p>
        </p:txBody>
      </p:sp>
      <p:pic>
        <p:nvPicPr>
          <p:cNvPr id="5" name="Content Placeholder 4">
            <a:extLst>
              <a:ext uri="{FF2B5EF4-FFF2-40B4-BE49-F238E27FC236}">
                <a16:creationId xmlns:a16="http://schemas.microsoft.com/office/drawing/2014/main" id="{D2765BFF-E05F-1888-8706-187A350956DF}"/>
              </a:ext>
            </a:extLst>
          </p:cNvPr>
          <p:cNvPicPr>
            <a:picLocks noGrp="1" noChangeAspect="1"/>
          </p:cNvPicPr>
          <p:nvPr>
            <p:ph idx="1"/>
          </p:nvPr>
        </p:nvPicPr>
        <p:blipFill>
          <a:blip r:embed="rId2"/>
          <a:stretch>
            <a:fillRect/>
          </a:stretch>
        </p:blipFill>
        <p:spPr>
          <a:xfrm>
            <a:off x="5103813" y="1182511"/>
            <a:ext cx="5943600" cy="4035777"/>
          </a:xfrm>
          <a:prstGeom prst="rect">
            <a:avLst/>
          </a:prstGeom>
        </p:spPr>
      </p:pic>
      <p:sp>
        <p:nvSpPr>
          <p:cNvPr id="4" name="Text Placeholder 3">
            <a:extLst>
              <a:ext uri="{FF2B5EF4-FFF2-40B4-BE49-F238E27FC236}">
                <a16:creationId xmlns:a16="http://schemas.microsoft.com/office/drawing/2014/main" id="{1FF11195-17B2-8E95-6170-822A76DC1E41}"/>
              </a:ext>
            </a:extLst>
          </p:cNvPr>
          <p:cNvSpPr>
            <a:spLocks noGrp="1"/>
          </p:cNvSpPr>
          <p:nvPr>
            <p:ph type="body" sz="half" idx="2"/>
          </p:nvPr>
        </p:nvSpPr>
        <p:spPr>
          <a:xfrm>
            <a:off x="1141411" y="3429000"/>
            <a:ext cx="3549121" cy="1371600"/>
          </a:xfrm>
        </p:spPr>
        <p:txBody>
          <a:bodyPr>
            <a:noAutofit/>
          </a:bodyPr>
          <a:lstStyle/>
          <a:p>
            <a:pPr algn="just"/>
            <a:r>
              <a:rPr lang="en-US" sz="2000" dirty="0"/>
              <a:t>Our interface has the ability for error tolerance, so if a user takes an incorrect action, the system will deliver an error message, prompting the user to take the appropriate action. In login, if user enter wrong username or password, then system shows error message that the particular information is invalid.</a:t>
            </a:r>
            <a:endParaRPr lang="LID4096" sz="2000" dirty="0"/>
          </a:p>
        </p:txBody>
      </p:sp>
    </p:spTree>
    <p:extLst>
      <p:ext uri="{BB962C8B-B14F-4D97-AF65-F5344CB8AC3E}">
        <p14:creationId xmlns:p14="http://schemas.microsoft.com/office/powerpoint/2010/main" val="324861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88</TotalTime>
  <Words>294</Words>
  <Application>Microsoft Office PowerPoint</Application>
  <PresentationFormat>Widescreen</PresentationFormat>
  <Paragraphs>55</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Gothic</vt:lpstr>
      <vt:lpstr>Times New Roman</vt:lpstr>
      <vt:lpstr>Mesh</vt:lpstr>
      <vt:lpstr>PowerPoint Presentation</vt:lpstr>
      <vt:lpstr>E-CLOTHING MART</vt:lpstr>
      <vt:lpstr>INTRODUCTION</vt:lpstr>
      <vt:lpstr>CORE FUNCTIONALITIES</vt:lpstr>
      <vt:lpstr>INTRODUCTION OF CHOOSEN TOOL</vt:lpstr>
      <vt:lpstr>Justification of HCI Principles</vt:lpstr>
      <vt:lpstr>Visibility</vt:lpstr>
      <vt:lpstr>Simplicity</vt:lpstr>
      <vt:lpstr>Error Tolerance</vt:lpstr>
      <vt:lpstr>Learnability</vt:lpstr>
      <vt:lpstr>Feedback</vt:lpstr>
      <vt:lpstr>DESIGN SCREENSHOTS</vt:lpstr>
      <vt:lpstr>LANDING PAGE</vt:lpstr>
      <vt:lpstr>PowerPoint Presentation</vt:lpstr>
      <vt:lpstr>SHIRTS</vt:lpstr>
      <vt:lpstr>JACKETS</vt:lpstr>
      <vt:lpstr>JEANS</vt:lpstr>
      <vt:lpstr>GLASSES</vt:lpstr>
      <vt:lpstr>SHOES</vt:lpstr>
      <vt:lpstr>WATCHES</vt:lpstr>
      <vt:lpstr>LOGIN</vt:lpstr>
      <vt:lpstr>REGISTER</vt:lpstr>
      <vt:lpstr>CART </vt:lpstr>
      <vt:lpstr>CHECKOUT</vt:lpstr>
      <vt:lpstr>APP VIEW</vt:lpstr>
      <vt:lpstr>STARTUP</vt:lpstr>
      <vt:lpstr>LANDING PAGE</vt:lpstr>
      <vt:lpstr>SIDEBAR</vt:lpstr>
      <vt:lpstr>SHIRTS</vt:lpstr>
      <vt:lpstr>JACKETS</vt:lpstr>
      <vt:lpstr>JEANS</vt:lpstr>
      <vt:lpstr>GLASSES</vt:lpstr>
      <vt:lpstr>SHOES</vt:lpstr>
      <vt:lpstr>WATCHES</vt:lpstr>
      <vt:lpstr>LOGIN</vt:lpstr>
      <vt:lpstr>REGISTER</vt:lpstr>
      <vt:lpstr>CART </vt:lpstr>
      <vt:lpstr>DETAILS</vt:lpstr>
      <vt:lpstr>CHECKOUT</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E-CLOTHING MART</dc:title>
  <dc:creator>Muhammad Ali</dc:creator>
  <cp:lastModifiedBy>Shahzad Baber</cp:lastModifiedBy>
  <cp:revision>6</cp:revision>
  <dcterms:created xsi:type="dcterms:W3CDTF">2023-01-04T22:52:19Z</dcterms:created>
  <dcterms:modified xsi:type="dcterms:W3CDTF">2024-11-30T12:40:26Z</dcterms:modified>
</cp:coreProperties>
</file>